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8" r:id="rId8"/>
    <p:sldId id="261" r:id="rId9"/>
    <p:sldId id="267" r:id="rId10"/>
    <p:sldId id="269" r:id="rId11"/>
    <p:sldId id="262" r:id="rId12"/>
    <p:sldId id="264" r:id="rId13"/>
    <p:sldId id="263" r:id="rId14"/>
    <p:sldId id="270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4E0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609600" y="609600"/>
            <a:ext cx="7924800" cy="571500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76200"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220px-VzKat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81800" y="76200"/>
            <a:ext cx="2095500" cy="2000250"/>
          </a:xfrm>
          <a:prstGeom prst="rect">
            <a:avLst/>
          </a:prstGeom>
        </p:spPr>
      </p:pic>
      <p:pic>
        <p:nvPicPr>
          <p:cNvPr id="9" name="Рисунок 8" descr="hello_html_m316b180a.png"/>
          <p:cNvPicPr>
            <a:picLocks noChangeAspect="1"/>
          </p:cNvPicPr>
          <p:nvPr userDrawn="1"/>
        </p:nvPicPr>
        <p:blipFill>
          <a:blip r:embed="rId3" cstate="print"/>
          <a:srcRect l="9364" t="7778" r="14241" b="6667"/>
          <a:stretch>
            <a:fillRect/>
          </a:stretch>
        </p:blipFill>
        <p:spPr>
          <a:xfrm>
            <a:off x="-304800" y="0"/>
            <a:ext cx="2514600" cy="4119663"/>
          </a:xfrm>
          <a:prstGeom prst="rect">
            <a:avLst/>
          </a:prstGeom>
        </p:spPr>
      </p:pic>
      <p:pic>
        <p:nvPicPr>
          <p:cNvPr id="10" name="Рисунок 9" descr="usloviya-adaptatsii-rebenka-k-shkol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181600" y="3276600"/>
            <a:ext cx="3568816" cy="3425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57200" y="685800"/>
            <a:ext cx="8229600" cy="56388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220px-VzKat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00" y="152400"/>
            <a:ext cx="1759857" cy="1679864"/>
          </a:xfrm>
          <a:prstGeom prst="rect">
            <a:avLst/>
          </a:prstGeom>
        </p:spPr>
      </p:pic>
      <p:pic>
        <p:nvPicPr>
          <p:cNvPr id="9" name="Рисунок 8" descr="hello_html_m316b180a.png"/>
          <p:cNvPicPr>
            <a:picLocks noChangeAspect="1"/>
          </p:cNvPicPr>
          <p:nvPr userDrawn="1"/>
        </p:nvPicPr>
        <p:blipFill>
          <a:blip r:embed="rId3" cstate="print"/>
          <a:srcRect l="9364" t="8889" r="14241" b="6667"/>
          <a:stretch>
            <a:fillRect/>
          </a:stretch>
        </p:blipFill>
        <p:spPr>
          <a:xfrm>
            <a:off x="-152400" y="1"/>
            <a:ext cx="1790700" cy="2895600"/>
          </a:xfrm>
          <a:prstGeom prst="rect">
            <a:avLst/>
          </a:prstGeom>
        </p:spPr>
      </p:pic>
      <p:pic>
        <p:nvPicPr>
          <p:cNvPr id="10" name="Рисунок 9" descr="usloviya-adaptatsii-rebenka-k-shkol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629400" y="4267200"/>
            <a:ext cx="2381329" cy="22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Рисунок 11" descr="usloviya-adaptatsii-rebenka-k-shkol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70825" y="1524000"/>
            <a:ext cx="5402351" cy="5186084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0" y="1066800"/>
            <a:ext cx="9144000" cy="1588"/>
          </a:xfrm>
          <a:prstGeom prst="line">
            <a:avLst/>
          </a:prstGeom>
          <a:ln w="76200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220px-VzKat.sv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39000" y="152400"/>
            <a:ext cx="1759858" cy="1679865"/>
          </a:xfrm>
          <a:prstGeom prst="rect">
            <a:avLst/>
          </a:prstGeom>
        </p:spPr>
      </p:pic>
      <p:pic>
        <p:nvPicPr>
          <p:cNvPr id="16" name="Рисунок 15" descr="hello_html_m316b180a.png"/>
          <p:cNvPicPr>
            <a:picLocks noChangeAspect="1"/>
          </p:cNvPicPr>
          <p:nvPr userDrawn="1"/>
        </p:nvPicPr>
        <p:blipFill>
          <a:blip r:embed="rId4" cstate="print"/>
          <a:srcRect l="10990" t="7778" r="14241" b="6667"/>
          <a:stretch>
            <a:fillRect/>
          </a:stretch>
        </p:blipFill>
        <p:spPr>
          <a:xfrm>
            <a:off x="1" y="4179404"/>
            <a:ext cx="1600200" cy="26785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3505200"/>
            <a:ext cx="4724400" cy="2362200"/>
          </a:xfrm>
        </p:spPr>
        <p:txBody>
          <a:bodyPr/>
          <a:lstStyle/>
          <a:p>
            <a:r>
              <a:rPr lang="kk-KZ" dirty="0" smtClean="0"/>
              <a:t>Жол белгілері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1828800"/>
            <a:ext cx="67056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Онды</a:t>
            </a:r>
            <a:r>
              <a:rPr lang="kk-KZ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 бөлшектерді қосу, азайту және көбейту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33600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kk-KZ" sz="6000" dirty="0" smtClean="0"/>
              <a:t>ЖЕКе жұмыс: </a:t>
            </a:r>
            <a:br>
              <a:rPr lang="kk-KZ" sz="6000" dirty="0" smtClean="0"/>
            </a:br>
            <a:r>
              <a:rPr lang="kk-KZ" sz="6000" dirty="0" smtClean="0"/>
              <a:t>бос орынды толтыр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1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36576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182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14400"/>
            <a:ext cx="37338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183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34290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184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3781425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1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36576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182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14400"/>
            <a:ext cx="37338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183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34290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184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3781425" cy="25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657600" y="914400"/>
            <a:ext cx="4964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0400" y="2590800"/>
            <a:ext cx="4964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6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3200" y="990600"/>
            <a:ext cx="4964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52600" y="2590800"/>
            <a:ext cx="4964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95400" y="914400"/>
            <a:ext cx="4964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20000" y="1676400"/>
            <a:ext cx="4964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0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86600" y="914400"/>
            <a:ext cx="4964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53200" y="2590800"/>
            <a:ext cx="4964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62600" y="1676400"/>
            <a:ext cx="4964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29200" y="914400"/>
            <a:ext cx="533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90800" y="3886200"/>
            <a:ext cx="4964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28800" y="3810000"/>
            <a:ext cx="4964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7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29000" y="4495800"/>
            <a:ext cx="4964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0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09800" y="4495800"/>
            <a:ext cx="4964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7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66800" y="4495800"/>
            <a:ext cx="4964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0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48000" y="5334000"/>
            <a:ext cx="4964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57800" y="3810000"/>
            <a:ext cx="4964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77000" y="3810000"/>
            <a:ext cx="4964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8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620000" y="3810000"/>
            <a:ext cx="4964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0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58000" y="4572000"/>
            <a:ext cx="4964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7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096000" y="5486400"/>
            <a:ext cx="4964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239000" y="5486400"/>
            <a:ext cx="4964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7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62200" y="0"/>
            <a:ext cx="457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Өзіңді тексер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2895600"/>
            <a:ext cx="4114800" cy="1143000"/>
          </a:xfrm>
        </p:spPr>
        <p:txBody>
          <a:bodyPr/>
          <a:lstStyle/>
          <a:p>
            <a:r>
              <a:rPr lang="kk-KZ" dirty="0" smtClean="0"/>
              <a:t>“лото” ойыны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62000" y="533400"/>
          <a:ext cx="7620000" cy="5257798"/>
        </p:xfrm>
        <a:graphic>
          <a:graphicData uri="http://schemas.openxmlformats.org/drawingml/2006/table">
            <a:tbl>
              <a:tblPr/>
              <a:tblGrid>
                <a:gridCol w="486935"/>
                <a:gridCol w="5624647"/>
                <a:gridCol w="1508418"/>
              </a:tblGrid>
              <a:tr h="9879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>Бағалау критерийлері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Calibri"/>
                          <a:cs typeface="Times New Roman"/>
                        </a:rPr>
                        <a:t>Бес балдық жүйемен бағала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>Мен ондық бөлшектерді азайту және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қосу,</a:t>
                      </a:r>
                      <a:r>
                        <a:rPr lang="kk-KZ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көбейту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алгоритмін </a:t>
                      </a: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>білемін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>Мен ондық бөлшектерді азайту және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қосу, көбейту </a:t>
                      </a: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>есептерін шығара аламын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7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>Мен есептің шығарылуын ондық бөлшектерді азайту және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қосу, көбейту </a:t>
                      </a: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>алгоритмін пайдаланып түсіндіре аламын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Calibri"/>
                          <a:cs typeface="Times New Roman"/>
                        </a:rPr>
                        <a:t>Мен басқа оқушының жұмысын бағалау критерийлеріне сүйеніп тексере аламын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2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5.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/>
                          <a:ea typeface="Calibri"/>
                          <a:cs typeface="Times New Roman"/>
                        </a:rPr>
                        <a:t>Мен топта жұмыс істей аламын және тоқтық жұмыс ережелерін сақтаймын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kk-KZ" sz="1600">
                          <a:latin typeface="Times New Roman"/>
                          <a:ea typeface="Calibri"/>
                          <a:cs typeface="Times New Roman"/>
                        </a:rPr>
                        <a:t>өз ойын айту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kk-KZ" sz="1600">
                          <a:latin typeface="Times New Roman"/>
                          <a:ea typeface="Calibri"/>
                          <a:cs typeface="Times New Roman"/>
                        </a:rPr>
                        <a:t>басқалардың ойын тыңда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kk-KZ" sz="1600">
                          <a:latin typeface="Times New Roman"/>
                          <a:ea typeface="Calibri"/>
                          <a:cs typeface="Times New Roman"/>
                        </a:rPr>
                        <a:t>талдау және ортақ қорытынды қалыптастыру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kk-KZ" dirty="0" smtClean="0">
                <a:solidFill>
                  <a:schemeClr val="accent1"/>
                </a:solidFill>
              </a:rPr>
              <a:t>Сабақтың мақсаты: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 bwMode="auto">
          <a:xfrm>
            <a:off x="381000" y="2438400"/>
            <a:ext cx="82296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  <a:defRPr/>
            </a:pPr>
            <a:r>
              <a:rPr lang="kk-KZ" sz="3600" dirty="0" smtClean="0"/>
              <a:t>Ондық бөлшектерді бағандап азайту және қосу, көбейту амалдарының алгоритмін есеп шығаруда қолданасыңдар</a:t>
            </a:r>
            <a:endParaRPr lang="ru-RU" sz="3600" dirty="0">
              <a:solidFill>
                <a:prstClr val="black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1000" y="1981200"/>
            <a:ext cx="838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Жол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ережелерін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сақтау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қауіпсіздік кепілі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9" name="Picture 1" descr="C:\Users\User\Desktop\урок\Бағдарша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00200" y="2895600"/>
            <a:ext cx="6246069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66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топ – Қосу,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66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топ – Азайту,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66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топ – Көбейту.</a:t>
            </a:r>
            <a:endParaRPr kumimoji="0" lang="kk-KZ" sz="66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371600"/>
            <a:ext cx="838199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5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“Бағдаршам реттеуші”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5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Топқа бөлу</a:t>
            </a:r>
            <a:endParaRPr kumimoji="0" lang="kk-KZ" sz="5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49767" y="2057400"/>
            <a:ext cx="456996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Тоқтаймыз!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1"/>
            <a:ext cx="408214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00400" y="3733800"/>
            <a:ext cx="5943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Дайындаламыз</a:t>
            </a:r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ru-RU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5800" y="5334000"/>
            <a:ext cx="2991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rgbClr val="34E038"/>
                </a:solidFill>
                <a:effectLst/>
              </a:rPr>
              <a:t>Жүреміз!</a:t>
            </a:r>
            <a:endParaRPr lang="ru-RU" sz="5400" b="1" cap="none" spc="0" dirty="0">
              <a:ln/>
              <a:solidFill>
                <a:srgbClr val="34E038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7772400" cy="1362075"/>
          </a:xfrm>
        </p:spPr>
        <p:txBody>
          <a:bodyPr/>
          <a:lstStyle/>
          <a:p>
            <a:r>
              <a:rPr lang="kk-KZ" dirty="0" smtClean="0"/>
              <a:t>“Жолда қауіпсіздігі”</a:t>
            </a:r>
            <a:br>
              <a:rPr lang="kk-KZ" dirty="0" smtClean="0"/>
            </a:br>
            <a:r>
              <a:rPr lang="kk-KZ" dirty="0" smtClean="0"/>
              <a:t>бейнеролик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362200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kk-KZ" sz="7200" dirty="0" smtClean="0"/>
              <a:t>“МИҒА ШАБУЫЛ</a:t>
            </a:r>
            <a:r>
              <a:rPr lang="kk-KZ" sz="7200" dirty="0" smtClean="0"/>
              <a:t>”</a:t>
            </a:r>
            <a:br>
              <a:rPr lang="kk-KZ" sz="7200" dirty="0" smtClean="0"/>
            </a:br>
            <a:endParaRPr lang="ru-RU" sz="44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057400"/>
            <a:ext cx="7772400" cy="1362075"/>
          </a:xfrm>
        </p:spPr>
        <p:txBody>
          <a:bodyPr/>
          <a:lstStyle/>
          <a:p>
            <a:pPr algn="ctr"/>
            <a:r>
              <a:rPr lang="kk-KZ" dirty="0" smtClean="0"/>
              <a:t>“Автобустық аялдамасы” әдісі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590800"/>
            <a:ext cx="4114800" cy="1362075"/>
          </a:xfrm>
        </p:spPr>
        <p:txBody>
          <a:bodyPr/>
          <a:lstStyle/>
          <a:p>
            <a:r>
              <a:rPr lang="kk-KZ" dirty="0" smtClean="0"/>
              <a:t>Сергіту сәті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192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Жол белгілері</vt:lpstr>
      <vt:lpstr>Сабақтың мақсаты:</vt:lpstr>
      <vt:lpstr>Слайд 3</vt:lpstr>
      <vt:lpstr>Слайд 4</vt:lpstr>
      <vt:lpstr>Слайд 5</vt:lpstr>
      <vt:lpstr>“Жолда қауіпсіздігі” бейнеролик</vt:lpstr>
      <vt:lpstr>“МИҒА ШАБУЫЛ” </vt:lpstr>
      <vt:lpstr>“Автобустық аялдамасы” әдісі</vt:lpstr>
      <vt:lpstr>Сергіту сәті</vt:lpstr>
      <vt:lpstr>ЖЕКе жұмыс:  бос орынды толтыр</vt:lpstr>
      <vt:lpstr>Слайд 11</vt:lpstr>
      <vt:lpstr>Слайд 12</vt:lpstr>
      <vt:lpstr>“лото” ойыны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2016-09-03T07:10:15Z</dcterms:created>
  <dcterms:modified xsi:type="dcterms:W3CDTF">2018-02-22T03:44:55Z</dcterms:modified>
</cp:coreProperties>
</file>